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Lst>
  <p:notesMasterIdLst>
    <p:notesMasterId r:id="rId12"/>
  </p:notesMasterIdLst>
  <p:sldIdLst>
    <p:sldId id="256" r:id="rId2"/>
    <p:sldId id="257" r:id="rId3"/>
    <p:sldId id="259" r:id="rId4"/>
    <p:sldId id="1440" r:id="rId5"/>
    <p:sldId id="1441" r:id="rId6"/>
    <p:sldId id="1431" r:id="rId7"/>
    <p:sldId id="1439" r:id="rId8"/>
    <p:sldId id="1442" r:id="rId9"/>
    <p:sldId id="258" r:id="rId10"/>
    <p:sldId id="262"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ssa Bigge" initials="MB" lastIdx="2" clrIdx="0">
    <p:extLst>
      <p:ext uri="{19B8F6BF-5375-455C-9EA6-DF929625EA0E}">
        <p15:presenceInfo xmlns:p15="http://schemas.microsoft.com/office/powerpoint/2012/main" userId="Melissa Bigg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86C81"/>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9E21D7-40FA-C0BD-3434-9B1D0C243BC3}" v="2" dt="2019-11-29T04:57:40.448"/>
    <p1510:client id="{CDF6C047-D12C-1429-EDF1-B3C4CE53A084}" v="24" dt="2019-11-29T04:56:18.6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33700" autoAdjust="0"/>
  </p:normalViewPr>
  <p:slideViewPr>
    <p:cSldViewPr snapToGrid="0" showGuides="1">
      <p:cViewPr>
        <p:scale>
          <a:sx n="29" d="100"/>
          <a:sy n="29" d="100"/>
        </p:scale>
        <p:origin x="1635" y="24"/>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p:scale>
          <a:sx n="65" d="100"/>
          <a:sy n="65" d="100"/>
        </p:scale>
        <p:origin x="2658"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Bigge" userId="S::mbigge@nutrientsforlife.org::6952563b-888e-4eae-8430-a4471d3a8552" providerId="AD" clId="Web-{CDF6C047-D12C-1429-EDF1-B3C4CE53A084}"/>
    <pc:docChg chg="modSld">
      <pc:chgData name="Melissa Bigge" userId="S::mbigge@nutrientsforlife.org::6952563b-888e-4eae-8430-a4471d3a8552" providerId="AD" clId="Web-{CDF6C047-D12C-1429-EDF1-B3C4CE53A084}" dt="2019-11-29T04:56:18.635" v="21"/>
      <pc:docMkLst>
        <pc:docMk/>
      </pc:docMkLst>
      <pc:sldChg chg="modNotes">
        <pc:chgData name="Melissa Bigge" userId="S::mbigge@nutrientsforlife.org::6952563b-888e-4eae-8430-a4471d3a8552" providerId="AD" clId="Web-{CDF6C047-D12C-1429-EDF1-B3C4CE53A084}" dt="2019-11-29T04:54:48.228" v="1"/>
        <pc:sldMkLst>
          <pc:docMk/>
          <pc:sldMk cId="2768376874" sldId="257"/>
        </pc:sldMkLst>
      </pc:sldChg>
      <pc:sldChg chg="modNotes">
        <pc:chgData name="Melissa Bigge" userId="S::mbigge@nutrientsforlife.org::6952563b-888e-4eae-8430-a4471d3a8552" providerId="AD" clId="Web-{CDF6C047-D12C-1429-EDF1-B3C4CE53A084}" dt="2019-11-29T04:56:18.635" v="21"/>
        <pc:sldMkLst>
          <pc:docMk/>
          <pc:sldMk cId="2289197229" sldId="1431"/>
        </pc:sldMkLst>
      </pc:sldChg>
      <pc:sldChg chg="modNotes">
        <pc:chgData name="Melissa Bigge" userId="S::mbigge@nutrientsforlife.org::6952563b-888e-4eae-8430-a4471d3a8552" providerId="AD" clId="Web-{CDF6C047-D12C-1429-EDF1-B3C4CE53A084}" dt="2019-11-29T04:55:25.494" v="9"/>
        <pc:sldMkLst>
          <pc:docMk/>
          <pc:sldMk cId="3371704441" sldId="1441"/>
        </pc:sldMkLst>
      </pc:sldChg>
    </pc:docChg>
  </pc:docChgLst>
  <pc:docChgLst>
    <pc:chgData name="Melissa Bigge" userId="S::mbigge@nutrientsforlife.org::6952563b-888e-4eae-8430-a4471d3a8552" providerId="AD" clId="Web-{819E21D7-40FA-C0BD-3434-9B1D0C243BC3}"/>
    <pc:docChg chg="modSld">
      <pc:chgData name="Melissa Bigge" userId="S::mbigge@nutrientsforlife.org::6952563b-888e-4eae-8430-a4471d3a8552" providerId="AD" clId="Web-{819E21D7-40FA-C0BD-3434-9B1D0C243BC3}" dt="2019-11-29T04:57:40.448" v="1"/>
      <pc:docMkLst>
        <pc:docMk/>
      </pc:docMkLst>
      <pc:sldChg chg="modNotes">
        <pc:chgData name="Melissa Bigge" userId="S::mbigge@nutrientsforlife.org::6952563b-888e-4eae-8430-a4471d3a8552" providerId="AD" clId="Web-{819E21D7-40FA-C0BD-3434-9B1D0C243BC3}" dt="2019-11-29T04:57:40.448" v="1"/>
        <pc:sldMkLst>
          <pc:docMk/>
          <pc:sldMk cId="601389482" sldId="25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4C704960-1696-4837-9084-6E0309166CD2}" type="datetimeFigureOut">
              <a:rPr lang="en-US" smtClean="0"/>
              <a:t>11/28/2019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76B6E0-CBF4-47E4-9125-B97788FA66BC}" type="slidenum">
              <a:rPr lang="en-US" smtClean="0"/>
              <a:t>‹#›</a:t>
            </a:fld>
            <a:endParaRPr lang="en-US"/>
          </a:p>
        </p:txBody>
      </p:sp>
    </p:spTree>
    <p:extLst>
      <p:ext uri="{BB962C8B-B14F-4D97-AF65-F5344CB8AC3E}">
        <p14:creationId xmlns:p14="http://schemas.microsoft.com/office/powerpoint/2010/main" val="1400087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76B6E0-CBF4-47E4-9125-B97788FA66BC}" type="slidenum">
              <a:rPr lang="en-US" smtClean="0"/>
              <a:t>1</a:t>
            </a:fld>
            <a:endParaRPr lang="en-US"/>
          </a:p>
        </p:txBody>
      </p:sp>
    </p:spTree>
    <p:extLst>
      <p:ext uri="{BB962C8B-B14F-4D97-AF65-F5344CB8AC3E}">
        <p14:creationId xmlns:p14="http://schemas.microsoft.com/office/powerpoint/2010/main" val="3178434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if they have any questions. You may also add contact information if you would like to be available to answer additional questions.</a:t>
            </a:r>
          </a:p>
        </p:txBody>
      </p:sp>
      <p:sp>
        <p:nvSpPr>
          <p:cNvPr id="4" name="Slide Number Placeholder 3"/>
          <p:cNvSpPr>
            <a:spLocks noGrp="1"/>
          </p:cNvSpPr>
          <p:nvPr>
            <p:ph type="sldNum" sz="quarter" idx="5"/>
          </p:nvPr>
        </p:nvSpPr>
        <p:spPr/>
        <p:txBody>
          <a:bodyPr/>
          <a:lstStyle/>
          <a:p>
            <a:fld id="{AD76B6E0-CBF4-47E4-9125-B97788FA66BC}" type="slidenum">
              <a:rPr lang="en-US" smtClean="0"/>
              <a:t>10</a:t>
            </a:fld>
            <a:endParaRPr lang="en-US"/>
          </a:p>
        </p:txBody>
      </p:sp>
    </p:spTree>
    <p:extLst>
      <p:ext uri="{BB962C8B-B14F-4D97-AF65-F5344CB8AC3E}">
        <p14:creationId xmlns:p14="http://schemas.microsoft.com/office/powerpoint/2010/main" val="1603185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my  name is __________________ and I work for ___________________ doing ____________________.</a:t>
            </a:r>
          </a:p>
          <a:p>
            <a:r>
              <a:rPr lang="en-US" dirty="0"/>
              <a:t>Introduce a little about yourself (Ex. You can share the town you live in, school you attended if local, highlight of the grade of the classroom you are in to make yourself relatable, something about your family, hobbies).  </a:t>
            </a:r>
            <a:endParaRPr lang="en-US" dirty="0">
              <a:cs typeface="Calibri"/>
            </a:endParaRPr>
          </a:p>
          <a:p>
            <a:r>
              <a:rPr lang="en-US" dirty="0"/>
              <a:t>We will talk a little more about my career later.</a:t>
            </a:r>
          </a:p>
        </p:txBody>
      </p:sp>
      <p:sp>
        <p:nvSpPr>
          <p:cNvPr id="4" name="Slide Number Placeholder 3"/>
          <p:cNvSpPr>
            <a:spLocks noGrp="1"/>
          </p:cNvSpPr>
          <p:nvPr>
            <p:ph type="sldNum" sz="quarter" idx="5"/>
          </p:nvPr>
        </p:nvSpPr>
        <p:spPr/>
        <p:txBody>
          <a:bodyPr/>
          <a:lstStyle/>
          <a:p>
            <a:fld id="{AD76B6E0-CBF4-47E4-9125-B97788FA66BC}" type="slidenum">
              <a:rPr lang="en-US" smtClean="0"/>
              <a:t>2</a:t>
            </a:fld>
            <a:endParaRPr lang="en-US"/>
          </a:p>
        </p:txBody>
      </p:sp>
    </p:spTree>
    <p:extLst>
      <p:ext uri="{BB962C8B-B14F-4D97-AF65-F5344CB8AC3E}">
        <p14:creationId xmlns:p14="http://schemas.microsoft.com/office/powerpoint/2010/main" val="4215362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Not all soil is created equal! Even soil that looks similar can be very different.  Soils contain different properties and different nutrients that plants use. Today we are going to take a closer look at differences you can see in the soil, including organic and inorganic material. </a:t>
            </a:r>
          </a:p>
          <a:p>
            <a:endParaRPr lang="en-US" dirty="0"/>
          </a:p>
        </p:txBody>
      </p:sp>
      <p:sp>
        <p:nvSpPr>
          <p:cNvPr id="4" name="Slide Number Placeholder 3"/>
          <p:cNvSpPr>
            <a:spLocks noGrp="1"/>
          </p:cNvSpPr>
          <p:nvPr>
            <p:ph type="sldNum" sz="quarter" idx="5"/>
          </p:nvPr>
        </p:nvSpPr>
        <p:spPr/>
        <p:txBody>
          <a:bodyPr/>
          <a:lstStyle/>
          <a:p>
            <a:fld id="{AD76B6E0-CBF4-47E4-9125-B97788FA66BC}" type="slidenum">
              <a:rPr lang="en-US" smtClean="0"/>
              <a:t>3</a:t>
            </a:fld>
            <a:endParaRPr lang="en-US"/>
          </a:p>
        </p:txBody>
      </p:sp>
    </p:spTree>
    <p:extLst>
      <p:ext uri="{BB962C8B-B14F-4D97-AF65-F5344CB8AC3E}">
        <p14:creationId xmlns:p14="http://schemas.microsoft.com/office/powerpoint/2010/main" val="3339822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Let’s start with organic material. What does that mean?</a:t>
            </a:r>
          </a:p>
          <a:p>
            <a:r>
              <a:rPr lang="en-US" sz="1200" kern="1200" dirty="0">
                <a:solidFill>
                  <a:schemeClr val="tx1"/>
                </a:solidFill>
                <a:effectLst/>
                <a:latin typeface="+mn-lt"/>
                <a:ea typeface="+mn-ea"/>
                <a:cs typeface="+mn-cs"/>
              </a:rPr>
              <a:t>Materials from living or once living organisms can be called organic matter. Some examples of this are dead plant material, worms, or decomposing insects.</a:t>
            </a:r>
          </a:p>
          <a:p>
            <a:endParaRPr lang="en-US" altLang="en-US" dirty="0">
              <a:latin typeface="Arial" pitchFamily="34" charset="0"/>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0998" eaLnBrk="0" hangingPunct="0">
              <a:defRPr>
                <a:solidFill>
                  <a:schemeClr val="tx1"/>
                </a:solidFill>
                <a:latin typeface="Arial" pitchFamily="34" charset="0"/>
              </a:defRPr>
            </a:lvl1pPr>
            <a:lvl2pPr marL="698825" indent="-268779" defTabSz="880998" eaLnBrk="0" hangingPunct="0">
              <a:defRPr>
                <a:solidFill>
                  <a:schemeClr val="tx1"/>
                </a:solidFill>
                <a:latin typeface="Arial" pitchFamily="34" charset="0"/>
              </a:defRPr>
            </a:lvl2pPr>
            <a:lvl3pPr marL="1075116" indent="-215023" defTabSz="880998" eaLnBrk="0" hangingPunct="0">
              <a:defRPr>
                <a:solidFill>
                  <a:schemeClr val="tx1"/>
                </a:solidFill>
                <a:latin typeface="Arial" pitchFamily="34" charset="0"/>
              </a:defRPr>
            </a:lvl3pPr>
            <a:lvl4pPr marL="1505162" indent="-215023" defTabSz="880998" eaLnBrk="0" hangingPunct="0">
              <a:defRPr>
                <a:solidFill>
                  <a:schemeClr val="tx1"/>
                </a:solidFill>
                <a:latin typeface="Arial" pitchFamily="34" charset="0"/>
              </a:defRPr>
            </a:lvl4pPr>
            <a:lvl5pPr marL="1935208" indent="-215023" defTabSz="880998" eaLnBrk="0" hangingPunct="0">
              <a:defRPr>
                <a:solidFill>
                  <a:schemeClr val="tx1"/>
                </a:solidFill>
                <a:latin typeface="Arial" pitchFamily="34" charset="0"/>
              </a:defRPr>
            </a:lvl5pPr>
            <a:lvl6pPr marL="2365255" indent="-215023" defTabSz="880998" eaLnBrk="0" fontAlgn="base" hangingPunct="0">
              <a:spcBef>
                <a:spcPct val="0"/>
              </a:spcBef>
              <a:spcAft>
                <a:spcPct val="0"/>
              </a:spcAft>
              <a:defRPr>
                <a:solidFill>
                  <a:schemeClr val="tx1"/>
                </a:solidFill>
                <a:latin typeface="Arial" pitchFamily="34" charset="0"/>
              </a:defRPr>
            </a:lvl6pPr>
            <a:lvl7pPr marL="2795301" indent="-215023" defTabSz="880998" eaLnBrk="0" fontAlgn="base" hangingPunct="0">
              <a:spcBef>
                <a:spcPct val="0"/>
              </a:spcBef>
              <a:spcAft>
                <a:spcPct val="0"/>
              </a:spcAft>
              <a:defRPr>
                <a:solidFill>
                  <a:schemeClr val="tx1"/>
                </a:solidFill>
                <a:latin typeface="Arial" pitchFamily="34" charset="0"/>
              </a:defRPr>
            </a:lvl7pPr>
            <a:lvl8pPr marL="3225348" indent="-215023" defTabSz="880998" eaLnBrk="0" fontAlgn="base" hangingPunct="0">
              <a:spcBef>
                <a:spcPct val="0"/>
              </a:spcBef>
              <a:spcAft>
                <a:spcPct val="0"/>
              </a:spcAft>
              <a:defRPr>
                <a:solidFill>
                  <a:schemeClr val="tx1"/>
                </a:solidFill>
                <a:latin typeface="Arial" pitchFamily="34" charset="0"/>
              </a:defRPr>
            </a:lvl8pPr>
            <a:lvl9pPr marL="3655394" indent="-215023" defTabSz="880998" eaLnBrk="0" fontAlgn="base" hangingPunct="0">
              <a:spcBef>
                <a:spcPct val="0"/>
              </a:spcBef>
              <a:spcAft>
                <a:spcPct val="0"/>
              </a:spcAft>
              <a:defRPr>
                <a:solidFill>
                  <a:schemeClr val="tx1"/>
                </a:solidFill>
                <a:latin typeface="Arial" pitchFamily="34" charset="0"/>
              </a:defRPr>
            </a:lvl9pPr>
          </a:lstStyle>
          <a:p>
            <a:pPr eaLnBrk="1" hangingPunct="1"/>
            <a:fld id="{201394AB-913C-4BAB-BCCB-FA30C2AA77F4}" type="slidenum">
              <a:rPr lang="en-US" altLang="en-US" smtClean="0">
                <a:solidFill>
                  <a:srgbClr val="000000"/>
                </a:solidFill>
              </a:rPr>
              <a:pPr eaLnBrk="1" hangingPunct="1"/>
              <a:t>4</a:t>
            </a:fld>
            <a:endParaRPr lang="en-US" altLang="en-US">
              <a:solidFill>
                <a:srgbClr val="000000"/>
              </a:solidFill>
            </a:endParaRPr>
          </a:p>
        </p:txBody>
      </p:sp>
    </p:spTree>
    <p:extLst>
      <p:ext uri="{BB962C8B-B14F-4D97-AF65-F5344CB8AC3E}">
        <p14:creationId xmlns:p14="http://schemas.microsoft.com/office/powerpoint/2010/main" val="2530479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So what do you think inorganic material would be?</a:t>
            </a:r>
          </a:p>
          <a:p>
            <a:r>
              <a:rPr lang="en-US" dirty="0">
                <a:latin typeface="Calibri"/>
                <a:cs typeface="Calibri"/>
              </a:rPr>
              <a:t>Some examples of inorganic materials would be non-living materials such as clay, rocks, or sand.</a:t>
            </a:r>
            <a:endParaRPr lang="en-US" dirty="0"/>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0998" eaLnBrk="0" hangingPunct="0">
              <a:defRPr>
                <a:solidFill>
                  <a:schemeClr val="tx1"/>
                </a:solidFill>
                <a:latin typeface="Arial" pitchFamily="34" charset="0"/>
              </a:defRPr>
            </a:lvl1pPr>
            <a:lvl2pPr marL="698825" indent="-268779" defTabSz="880998" eaLnBrk="0" hangingPunct="0">
              <a:defRPr>
                <a:solidFill>
                  <a:schemeClr val="tx1"/>
                </a:solidFill>
                <a:latin typeface="Arial" pitchFamily="34" charset="0"/>
              </a:defRPr>
            </a:lvl2pPr>
            <a:lvl3pPr marL="1075116" indent="-215023" defTabSz="880998" eaLnBrk="0" hangingPunct="0">
              <a:defRPr>
                <a:solidFill>
                  <a:schemeClr val="tx1"/>
                </a:solidFill>
                <a:latin typeface="Arial" pitchFamily="34" charset="0"/>
              </a:defRPr>
            </a:lvl3pPr>
            <a:lvl4pPr marL="1505162" indent="-215023" defTabSz="880998" eaLnBrk="0" hangingPunct="0">
              <a:defRPr>
                <a:solidFill>
                  <a:schemeClr val="tx1"/>
                </a:solidFill>
                <a:latin typeface="Arial" pitchFamily="34" charset="0"/>
              </a:defRPr>
            </a:lvl4pPr>
            <a:lvl5pPr marL="1935208" indent="-215023" defTabSz="880998" eaLnBrk="0" hangingPunct="0">
              <a:defRPr>
                <a:solidFill>
                  <a:schemeClr val="tx1"/>
                </a:solidFill>
                <a:latin typeface="Arial" pitchFamily="34" charset="0"/>
              </a:defRPr>
            </a:lvl5pPr>
            <a:lvl6pPr marL="2365255" indent="-215023" defTabSz="880998" eaLnBrk="0" fontAlgn="base" hangingPunct="0">
              <a:spcBef>
                <a:spcPct val="0"/>
              </a:spcBef>
              <a:spcAft>
                <a:spcPct val="0"/>
              </a:spcAft>
              <a:defRPr>
                <a:solidFill>
                  <a:schemeClr val="tx1"/>
                </a:solidFill>
                <a:latin typeface="Arial" pitchFamily="34" charset="0"/>
              </a:defRPr>
            </a:lvl6pPr>
            <a:lvl7pPr marL="2795301" indent="-215023" defTabSz="880998" eaLnBrk="0" fontAlgn="base" hangingPunct="0">
              <a:spcBef>
                <a:spcPct val="0"/>
              </a:spcBef>
              <a:spcAft>
                <a:spcPct val="0"/>
              </a:spcAft>
              <a:defRPr>
                <a:solidFill>
                  <a:schemeClr val="tx1"/>
                </a:solidFill>
                <a:latin typeface="Arial" pitchFamily="34" charset="0"/>
              </a:defRPr>
            </a:lvl7pPr>
            <a:lvl8pPr marL="3225348" indent="-215023" defTabSz="880998" eaLnBrk="0" fontAlgn="base" hangingPunct="0">
              <a:spcBef>
                <a:spcPct val="0"/>
              </a:spcBef>
              <a:spcAft>
                <a:spcPct val="0"/>
              </a:spcAft>
              <a:defRPr>
                <a:solidFill>
                  <a:schemeClr val="tx1"/>
                </a:solidFill>
                <a:latin typeface="Arial" pitchFamily="34" charset="0"/>
              </a:defRPr>
            </a:lvl8pPr>
            <a:lvl9pPr marL="3655394" indent="-215023" defTabSz="880998" eaLnBrk="0" fontAlgn="base" hangingPunct="0">
              <a:spcBef>
                <a:spcPct val="0"/>
              </a:spcBef>
              <a:spcAft>
                <a:spcPct val="0"/>
              </a:spcAft>
              <a:defRPr>
                <a:solidFill>
                  <a:schemeClr val="tx1"/>
                </a:solidFill>
                <a:latin typeface="Arial" pitchFamily="34" charset="0"/>
              </a:defRPr>
            </a:lvl9pPr>
          </a:lstStyle>
          <a:p>
            <a:pPr eaLnBrk="1" hangingPunct="1"/>
            <a:fld id="{201394AB-913C-4BAB-BCCB-FA30C2AA77F4}" type="slidenum">
              <a:rPr lang="en-US" altLang="en-US" smtClean="0">
                <a:solidFill>
                  <a:srgbClr val="000000"/>
                </a:solidFill>
              </a:rPr>
              <a:pPr eaLnBrk="1" hangingPunct="1"/>
              <a:t>5</a:t>
            </a:fld>
            <a:endParaRPr lang="en-US" altLang="en-US">
              <a:solidFill>
                <a:srgbClr val="000000"/>
              </a:solidFill>
            </a:endParaRPr>
          </a:p>
        </p:txBody>
      </p:sp>
    </p:spTree>
    <p:extLst>
      <p:ext uri="{BB962C8B-B14F-4D97-AF65-F5344CB8AC3E}">
        <p14:creationId xmlns:p14="http://schemas.microsoft.com/office/powerpoint/2010/main" val="780387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652463"/>
            <a:ext cx="5824537" cy="3276600"/>
          </a:xfrm>
        </p:spPr>
      </p:sp>
      <p:sp>
        <p:nvSpPr>
          <p:cNvPr id="6" name="Rectangle 3"/>
          <p:cNvSpPr>
            <a:spLocks noGrp="1" noChangeAspect="1" noChangeArrowheads="1"/>
          </p:cNvSpPr>
          <p:nvPr>
            <p:ph type="body" idx="3"/>
          </p:nvPr>
        </p:nvSpPr>
        <p:spPr>
          <a:xfrm>
            <a:off x="1206115" y="4168952"/>
            <a:ext cx="4824455" cy="4307570"/>
          </a:xfrm>
        </p:spPr>
        <p:txBody>
          <a:bodyPr>
            <a:normAutofit/>
          </a:bodyPr>
          <a:lstStyle/>
          <a:p>
            <a:r>
              <a:rPr lang="en-US" dirty="0">
                <a:ea typeface="ＭＳ Ｐゴシック" pitchFamily="64" charset="-128"/>
                <a:cs typeface="Arial Unicode MS" pitchFamily="34" charset="-128"/>
              </a:rPr>
              <a:t>Today you are going to be sorting soil. </a:t>
            </a:r>
            <a:r>
              <a:rPr lang="en-US" sz="1200" kern="1200" dirty="0">
                <a:solidFill>
                  <a:schemeClr val="tx1"/>
                </a:solidFill>
                <a:effectLst/>
                <a:latin typeface="+mn-lt"/>
                <a:ea typeface="+mn-ea"/>
                <a:cs typeface="+mn-cs"/>
              </a:rPr>
              <a:t>We are going to break up into groups of 2 or 3 now, so take a minute to get with your partner or group. </a:t>
            </a:r>
          </a:p>
          <a:p>
            <a:endParaRPr lang="en-US" sz="1200" kern="1200" dirty="0">
              <a:solidFill>
                <a:schemeClr val="tx1"/>
              </a:solidFill>
              <a:effectLst/>
              <a:latin typeface="+mn-lt"/>
              <a:ea typeface="+mn-ea"/>
              <a:cs typeface="+mn-cs"/>
            </a:endParaRPr>
          </a:p>
          <a:p>
            <a:r>
              <a:rPr lang="en-US" sz="1200" kern="1200">
                <a:solidFill>
                  <a:schemeClr val="tx1"/>
                </a:solidFill>
                <a:effectLst/>
                <a:latin typeface="+mn-lt"/>
                <a:ea typeface="+mn-ea"/>
                <a:cs typeface="+mn-cs"/>
              </a:rPr>
              <a:t>**Hand one </a:t>
            </a:r>
            <a:r>
              <a:rPr lang="en-US"/>
              <a:t>printout</a:t>
            </a:r>
            <a:r>
              <a:rPr lang="en-US" sz="1200" kern="1200">
                <a:solidFill>
                  <a:schemeClr val="tx1"/>
                </a:solidFill>
                <a:effectLst/>
                <a:latin typeface="+mn-lt"/>
                <a:ea typeface="+mn-ea"/>
                <a:cs typeface="+mn-cs"/>
              </a:rPr>
              <a:t> to each group and place one spoonful of soil in the center of the </a:t>
            </a:r>
            <a:r>
              <a:rPr lang="en-US"/>
              <a:t>handout</a:t>
            </a:r>
            <a:r>
              <a:rPr lang="en-US" sz="1200" kern="1200">
                <a:solidFill>
                  <a:schemeClr val="tx1"/>
                </a:solidFill>
                <a:effectLst/>
                <a:latin typeface="+mn-lt"/>
                <a:ea typeface="+mn-ea"/>
                <a:cs typeface="+mn-cs"/>
              </a:rPr>
              <a:t>.</a:t>
            </a:r>
            <a:endParaRPr lang="en-US" sz="1200" kern="1200">
              <a:solidFill>
                <a:schemeClr val="tx1"/>
              </a:solidFill>
              <a:effectLst/>
              <a:latin typeface="+mn-lt"/>
              <a:cs typeface="Calibri"/>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Take a few minutes to sort your soil into the four categories on your handout, Non-living large pieces, nonliving small pieces, living large pieces and living small pieces.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a:defRPr/>
            </a:pPr>
            <a:r>
              <a:rPr lang="en-US"/>
              <a:t> </a:t>
            </a:r>
            <a:r>
              <a:rPr lang="en-US" sz="1200" kern="1200">
                <a:solidFill>
                  <a:schemeClr val="tx1"/>
                </a:solidFill>
                <a:effectLst/>
                <a:latin typeface="+mn-lt"/>
                <a:ea typeface="+mn-ea"/>
                <a:cs typeface="+mn-cs"/>
              </a:rPr>
              <a:t>**Students can use a magnifying glass if </a:t>
            </a:r>
            <a:r>
              <a:rPr lang="en-US"/>
              <a:t>available</a:t>
            </a:r>
            <a:r>
              <a:rPr lang="en-US" sz="1200" kern="1200">
                <a:solidFill>
                  <a:schemeClr val="tx1"/>
                </a:solidFill>
                <a:effectLst/>
                <a:latin typeface="+mn-lt"/>
                <a:ea typeface="+mn-ea"/>
                <a:cs typeface="+mn-cs"/>
              </a:rPr>
              <a:t>.</a:t>
            </a:r>
            <a:r>
              <a:rPr lang="en-US"/>
              <a:t> </a:t>
            </a:r>
            <a:endParaRPr lang="en-US" sz="1200" kern="1200">
              <a:solidFill>
                <a:schemeClr val="tx1"/>
              </a:solidFill>
              <a:effectLst/>
              <a:latin typeface="+mn-lt"/>
              <a:cs typeface="Calibri"/>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**Items needed</a:t>
            </a:r>
          </a:p>
          <a:p>
            <a:pPr lvl="0"/>
            <a:r>
              <a:rPr lang="en-US" sz="1200" kern="1200" dirty="0">
                <a:solidFill>
                  <a:schemeClr val="tx1"/>
                </a:solidFill>
                <a:effectLst/>
                <a:latin typeface="+mn-lt"/>
                <a:ea typeface="+mn-ea"/>
                <a:cs typeface="+mn-cs"/>
              </a:rPr>
              <a:t>Soil sample (this can be from a field, lawn or garden)</a:t>
            </a:r>
          </a:p>
          <a:p>
            <a:pPr lvl="0"/>
            <a:r>
              <a:rPr lang="en-US" sz="1200" kern="1200" dirty="0">
                <a:solidFill>
                  <a:schemeClr val="tx1"/>
                </a:solidFill>
                <a:effectLst/>
                <a:latin typeface="+mn-lt"/>
                <a:ea typeface="+mn-ea"/>
                <a:cs typeface="+mn-cs"/>
              </a:rPr>
              <a:t>** Optional – can also give different groups different types, some groups can have local soil, some potting soil and some sand. You will then be able to discuss the differences.</a:t>
            </a:r>
          </a:p>
          <a:p>
            <a:pPr lvl="0"/>
            <a:r>
              <a:rPr lang="en-US" sz="1200" kern="1200" dirty="0">
                <a:solidFill>
                  <a:schemeClr val="tx1"/>
                </a:solidFill>
                <a:effectLst/>
                <a:latin typeface="+mn-lt"/>
                <a:ea typeface="+mn-ea"/>
                <a:cs typeface="+mn-cs"/>
              </a:rPr>
              <a:t>Printout with the diagram for sorting (add print link)</a:t>
            </a:r>
          </a:p>
          <a:p>
            <a:pPr lvl="0"/>
            <a:r>
              <a:rPr lang="en-US" sz="1200" kern="1200" dirty="0">
                <a:solidFill>
                  <a:schemeClr val="tx1"/>
                </a:solidFill>
                <a:effectLst/>
                <a:latin typeface="+mn-lt"/>
                <a:ea typeface="+mn-ea"/>
                <a:cs typeface="+mn-cs"/>
              </a:rPr>
              <a:t>Optional magnifying glass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Time: 10 minutes</a:t>
            </a:r>
          </a:p>
          <a:p>
            <a:endParaRPr lang="en-US" sz="1200" kern="1200" dirty="0">
              <a:solidFill>
                <a:schemeClr val="tx1"/>
              </a:solidFill>
              <a:effectLst/>
              <a:latin typeface="+mn-lt"/>
              <a:ea typeface="+mn-ea"/>
              <a:cs typeface="+mn-cs"/>
            </a:endParaRPr>
          </a:p>
          <a:p>
            <a:pPr algn="just">
              <a:spcBef>
                <a:spcPts val="586"/>
              </a:spcBef>
            </a:pPr>
            <a:endParaRPr lang="en-US" dirty="0">
              <a:ea typeface="ＭＳ Ｐゴシック" pitchFamily="64" charset="-128"/>
              <a:cs typeface="Arial Unicode MS" pitchFamily="34" charset="-128"/>
            </a:endParaRPr>
          </a:p>
        </p:txBody>
      </p:sp>
      <p:sp>
        <p:nvSpPr>
          <p:cNvPr id="4" name="Header Placeholder 3"/>
          <p:cNvSpPr>
            <a:spLocks noGrp="1"/>
          </p:cNvSpPr>
          <p:nvPr>
            <p:ph type="hdr" sz="quarter" idx="10"/>
          </p:nvPr>
        </p:nvSpPr>
        <p:spPr/>
        <p:txBody>
          <a:bodyPr/>
          <a:lstStyle/>
          <a:p>
            <a:r>
              <a:rPr lang="en-US" dirty="0"/>
              <a:t>Potash Review</a:t>
            </a:r>
          </a:p>
        </p:txBody>
      </p:sp>
      <p:sp>
        <p:nvSpPr>
          <p:cNvPr id="5" name="Slide Number Placeholder 4"/>
          <p:cNvSpPr>
            <a:spLocks noGrp="1"/>
          </p:cNvSpPr>
          <p:nvPr>
            <p:ph type="sldNum" sz="quarter" idx="11"/>
          </p:nvPr>
        </p:nvSpPr>
        <p:spPr/>
        <p:txBody>
          <a:bodyPr/>
          <a:lstStyle/>
          <a:p>
            <a:fld id="{FCDD902D-0A5D-4F95-9952-88ED93FE5EA5}" type="slidenum">
              <a:rPr lang="en-US" smtClean="0"/>
              <a:pPr/>
              <a:t>6</a:t>
            </a:fld>
            <a:endParaRPr lang="en-US" dirty="0"/>
          </a:p>
        </p:txBody>
      </p:sp>
    </p:spTree>
    <p:extLst>
      <p:ext uri="{BB962C8B-B14F-4D97-AF65-F5344CB8AC3E}">
        <p14:creationId xmlns:p14="http://schemas.microsoft.com/office/powerpoint/2010/main" val="489316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Hold a discussion about observations: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Ask students to share what they found in their soil samples. </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What was something you found interesting in the sample?</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What are some examples of pieces of organic matter that were found?</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What are some examples of inorganic matter that were found?</a:t>
            </a:r>
          </a:p>
          <a:p>
            <a:pPr lvl="1"/>
            <a:r>
              <a:rPr lang="en-US" sz="1200" kern="1200" dirty="0">
                <a:solidFill>
                  <a:schemeClr val="tx1"/>
                </a:solidFill>
                <a:effectLst/>
                <a:latin typeface="+mn-lt"/>
                <a:ea typeface="+mn-ea"/>
                <a:cs typeface="+mn-cs"/>
              </a:rPr>
              <a:t>** Optional, if you gave out local soil, potting soil and sand, discuss the differences and ask student what type of material they thought they had.</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lvl="1"/>
            <a:r>
              <a:rPr lang="en-US" sz="1100" kern="1200" dirty="0">
                <a:solidFill>
                  <a:schemeClr val="tx1"/>
                </a:solidFill>
                <a:effectLst/>
                <a:latin typeface="+mn-lt"/>
                <a:ea typeface="+mn-ea"/>
                <a:cs typeface="+mn-cs"/>
              </a:rPr>
              <a:t>As you can see from this activity, soils differ in their composition. The soils contain organic and inorganic materials. Visual inspection gives you an idea that soils are different but does not fully evaluate everything about soil. There are some things in the soil that you cannot see.</a:t>
            </a:r>
            <a:endParaRPr lang="en-US" altLang="en-US" sz="1100" dirty="0">
              <a:latin typeface="Arial" pitchFamily="34" charset="0"/>
            </a:endParaRPr>
          </a:p>
          <a:p>
            <a:pPr lvl="1"/>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F0806BEA-D0AD-4D53-98CC-64B31BC046AF}" type="slidenum">
              <a:rPr lang="en-US" smtClean="0"/>
              <a:pPr>
                <a:defRPr/>
              </a:pPr>
              <a:t>7</a:t>
            </a:fld>
            <a:endParaRPr lang="en-US" dirty="0"/>
          </a:p>
        </p:txBody>
      </p:sp>
    </p:spTree>
    <p:extLst>
      <p:ext uri="{BB962C8B-B14F-4D97-AF65-F5344CB8AC3E}">
        <p14:creationId xmlns:p14="http://schemas.microsoft.com/office/powerpoint/2010/main" val="2668887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Nutrients are naturally occurring in the soil, but you can’t see them! In order to determine what nutrients are in the soil, you must take a soil sample and send it to a lab to determine what nutrients are present. This allows farmers to determine what </a:t>
            </a:r>
            <a:r>
              <a:rPr lang="en-US" sz="1200" kern="1200">
                <a:solidFill>
                  <a:schemeClr val="tx1"/>
                </a:solidFill>
                <a:effectLst/>
                <a:latin typeface="+mn-lt"/>
                <a:ea typeface="+mn-ea"/>
                <a:cs typeface="+mn-cs"/>
              </a:rPr>
              <a:t>type and amount </a:t>
            </a:r>
            <a:r>
              <a:rPr lang="en-US" sz="1200" kern="1200" dirty="0">
                <a:solidFill>
                  <a:schemeClr val="tx1"/>
                </a:solidFill>
                <a:effectLst/>
                <a:latin typeface="+mn-lt"/>
                <a:ea typeface="+mn-ea"/>
                <a:cs typeface="+mn-cs"/>
              </a:rPr>
              <a:t>of fertilizer needs to be added to the soil to grow healthy crops.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100" dirty="0">
              <a:latin typeface="Arial" pitchFamily="34" charset="0"/>
            </a:endParaRPr>
          </a:p>
          <a:p>
            <a:pPr lvl="0"/>
            <a:r>
              <a:rPr lang="en-US" sz="1200" kern="1200" dirty="0">
                <a:solidFill>
                  <a:schemeClr val="tx1"/>
                </a:solidFill>
                <a:effectLst/>
                <a:latin typeface="+mn-lt"/>
                <a:ea typeface="+mn-ea"/>
                <a:cs typeface="+mn-cs"/>
              </a:rPr>
              <a:t>Take a look at this slide, it is showing what Nitrogen, Phosphorus and Potassium look like when they are added to the soil as fertilizer.</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F0806BEA-D0AD-4D53-98CC-64B31BC046AF}" type="slidenum">
              <a:rPr lang="en-US" smtClean="0"/>
              <a:pPr>
                <a:defRPr/>
              </a:pPr>
              <a:t>8</a:t>
            </a:fld>
            <a:endParaRPr lang="en-US" dirty="0"/>
          </a:p>
        </p:txBody>
      </p:sp>
    </p:spTree>
    <p:extLst>
      <p:ext uri="{BB962C8B-B14F-4D97-AF65-F5344CB8AC3E}">
        <p14:creationId xmlns:p14="http://schemas.microsoft.com/office/powerpoint/2010/main" val="178154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talked a little earlier about my job title, but what is it that I actually do, and how does it relate to what we just learned about soil?</a:t>
            </a:r>
            <a:endParaRPr lang="en-US" dirty="0"/>
          </a:p>
          <a:p>
            <a:r>
              <a:rPr lang="en-US"/>
              <a:t>** Spend some time talking about your career, how it relates to Agriculture and the fertilizer industry. What do you do on a daily basis? What kind of education is needed to have a job like yours? Feel free to add additional slides and pictures to better explain your career.</a:t>
            </a:r>
            <a:endParaRPr lang="en-US">
              <a:cs typeface="Calibri"/>
            </a:endParaRPr>
          </a:p>
        </p:txBody>
      </p:sp>
      <p:sp>
        <p:nvSpPr>
          <p:cNvPr id="4" name="Slide Number Placeholder 3"/>
          <p:cNvSpPr>
            <a:spLocks noGrp="1"/>
          </p:cNvSpPr>
          <p:nvPr>
            <p:ph type="sldNum" sz="quarter" idx="5"/>
          </p:nvPr>
        </p:nvSpPr>
        <p:spPr/>
        <p:txBody>
          <a:bodyPr/>
          <a:lstStyle/>
          <a:p>
            <a:fld id="{AD76B6E0-CBF4-47E4-9125-B97788FA66BC}" type="slidenum">
              <a:rPr lang="en-US" smtClean="0"/>
              <a:t>9</a:t>
            </a:fld>
            <a:endParaRPr lang="en-US"/>
          </a:p>
        </p:txBody>
      </p:sp>
    </p:spTree>
    <p:extLst>
      <p:ext uri="{BB962C8B-B14F-4D97-AF65-F5344CB8AC3E}">
        <p14:creationId xmlns:p14="http://schemas.microsoft.com/office/powerpoint/2010/main" val="25158526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EDC5941F-1B87-495C-9D24-048756D268CF}" type="datetimeFigureOut">
              <a:rPr lang="en-US" smtClean="0"/>
              <a:t>11/28/2019</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3982878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C5941F-1B87-495C-9D24-048756D268CF}" type="datetimeFigureOut">
              <a:rPr lang="en-US" smtClean="0"/>
              <a:t>11/28/2019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1008009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DC5941F-1B87-495C-9D24-048756D268CF}"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2106434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DC5941F-1B87-495C-9D24-048756D268CF}"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4154803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C5941F-1B87-495C-9D24-048756D268CF}"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3986299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DC5941F-1B87-495C-9D24-048756D268CF}" type="datetimeFigureOut">
              <a:rPr lang="en-US" smtClean="0"/>
              <a:t>11/28/2019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3745290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DC5941F-1B87-495C-9D24-048756D268CF}" type="datetimeFigureOut">
              <a:rPr lang="en-US" smtClean="0"/>
              <a:t>11/28/2019</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1220872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EDC5941F-1B87-495C-9D24-048756D268CF}"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13818841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EDC5941F-1B87-495C-9D24-048756D268CF}"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21811434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ext slide">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603251" y="6465891"/>
            <a:ext cx="7234767" cy="190500"/>
          </a:xfrm>
          <a:prstGeom prst="rect">
            <a:avLst/>
          </a:prstGeom>
        </p:spPr>
        <p:txBody>
          <a:bodyPr/>
          <a:lstStyle>
            <a:lvl1pPr>
              <a:defRPr/>
            </a:lvl1pPr>
          </a:lstStyle>
          <a:p>
            <a:endParaRPr lang="en-US" dirty="0"/>
          </a:p>
        </p:txBody>
      </p:sp>
      <p:sp>
        <p:nvSpPr>
          <p:cNvPr id="3" name="Content Placeholder 2"/>
          <p:cNvSpPr>
            <a:spLocks noGrp="1"/>
          </p:cNvSpPr>
          <p:nvPr>
            <p:ph idx="1"/>
          </p:nvPr>
        </p:nvSpPr>
        <p:spPr>
          <a:xfrm>
            <a:off x="609600" y="1138686"/>
            <a:ext cx="10972800" cy="4737100"/>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609600" y="241989"/>
            <a:ext cx="10972800" cy="405719"/>
          </a:xfrm>
          <a:prstGeom prst="rect">
            <a:avLst/>
          </a:prstGeom>
        </p:spPr>
        <p:txBody>
          <a:bodyPr lIns="0" tIns="0" rIns="0" bIns="0"/>
          <a:lstStyle>
            <a:lvl1pPr algn="l" rtl="0" fontAlgn="base">
              <a:spcBef>
                <a:spcPct val="0"/>
              </a:spcBef>
              <a:spcAft>
                <a:spcPct val="0"/>
              </a:spcAft>
              <a:defRPr lang="en-US" sz="2400" b="1" kern="1200">
                <a:solidFill>
                  <a:schemeClr val="tx1"/>
                </a:solidFill>
                <a:latin typeface="+mj-lt"/>
                <a:ea typeface="+mj-ea"/>
                <a:cs typeface="+mj-cs"/>
              </a:defRPr>
            </a:lvl1pPr>
          </a:lstStyle>
          <a:p>
            <a:r>
              <a:rPr lang="en-US"/>
              <a:t>Click to edit Master title style</a:t>
            </a:r>
            <a:endParaRPr lang="en-US" dirty="0"/>
          </a:p>
        </p:txBody>
      </p:sp>
      <p:sp>
        <p:nvSpPr>
          <p:cNvPr id="8" name="Subtitle 2"/>
          <p:cNvSpPr>
            <a:spLocks noGrp="1"/>
          </p:cNvSpPr>
          <p:nvPr>
            <p:ph type="subTitle" idx="11" hasCustomPrompt="1"/>
          </p:nvPr>
        </p:nvSpPr>
        <p:spPr>
          <a:xfrm>
            <a:off x="609601" y="631374"/>
            <a:ext cx="10968567" cy="353787"/>
          </a:xfrm>
          <a:prstGeom prst="rect">
            <a:avLst/>
          </a:prstGeom>
        </p:spPr>
        <p:txBody>
          <a:bodyPr lIns="0" tIns="0" rIns="0" bIns="0"/>
          <a:lstStyle>
            <a:lvl1pPr marL="0" indent="0" algn="l">
              <a:buNone/>
              <a:defRPr sz="1600" b="1"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Subtitle</a:t>
            </a:r>
          </a:p>
        </p:txBody>
      </p:sp>
    </p:spTree>
    <p:extLst>
      <p:ext uri="{BB962C8B-B14F-4D97-AF65-F5344CB8AC3E}">
        <p14:creationId xmlns:p14="http://schemas.microsoft.com/office/powerpoint/2010/main" val="2591293949"/>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C5941F-1B87-495C-9D24-048756D268CF}"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4272010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C5941F-1B87-495C-9D24-048756D268CF}"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1324003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C5941F-1B87-495C-9D24-048756D268CF}" type="datetimeFigureOut">
              <a:rPr lang="en-US" smtClean="0"/>
              <a:t>11/28/2019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1608629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C5941F-1B87-495C-9D24-048756D268CF}" type="datetimeFigureOut">
              <a:rPr lang="en-US" smtClean="0"/>
              <a:t>11/28/2019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1133475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C5941F-1B87-495C-9D24-048756D268CF}" type="datetimeFigureOut">
              <a:rPr lang="en-US" smtClean="0"/>
              <a:t>11/28/2019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4202211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C5941F-1B87-495C-9D24-048756D268CF}" type="datetimeFigureOut">
              <a:rPr lang="en-US" smtClean="0"/>
              <a:t>11/28/2019</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2969569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C5941F-1B87-495C-9D24-048756D268CF}" type="datetimeFigureOut">
              <a:rPr lang="en-US" smtClean="0"/>
              <a:t>11/28/2019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1307415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C5941F-1B87-495C-9D24-048756D268CF}" type="datetimeFigureOut">
              <a:rPr lang="en-US" smtClean="0"/>
              <a:t>11/28/2019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04B50FB-04D7-4FC6-B8EC-BC884FBC2AF5}" type="slidenum">
              <a:rPr lang="en-US" smtClean="0"/>
              <a:t>‹#›</a:t>
            </a:fld>
            <a:endParaRPr lang="en-US"/>
          </a:p>
        </p:txBody>
      </p:sp>
    </p:spTree>
    <p:extLst>
      <p:ext uri="{BB962C8B-B14F-4D97-AF65-F5344CB8AC3E}">
        <p14:creationId xmlns:p14="http://schemas.microsoft.com/office/powerpoint/2010/main" val="1094048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EDC5941F-1B87-495C-9D24-048756D268CF}" type="datetimeFigureOut">
              <a:rPr lang="en-US" smtClean="0"/>
              <a:t>11/28/2019</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F04B50FB-04D7-4FC6-B8EC-BC884FBC2AF5}" type="slidenum">
              <a:rPr lang="en-US" smtClean="0"/>
              <a:t>‹#›</a:t>
            </a:fld>
            <a:endParaRPr lang="en-US"/>
          </a:p>
        </p:txBody>
      </p:sp>
    </p:spTree>
    <p:extLst>
      <p:ext uri="{BB962C8B-B14F-4D97-AF65-F5344CB8AC3E}">
        <p14:creationId xmlns:p14="http://schemas.microsoft.com/office/powerpoint/2010/main" val="842576676"/>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 id="2147483760" r:id="rId18"/>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alpha val="78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4D99941-E2CB-4370-BC09-263700F15683}"/>
              </a:ext>
            </a:extLst>
          </p:cNvPr>
          <p:cNvSpPr>
            <a:spLocks noGrp="1"/>
          </p:cNvSpPr>
          <p:nvPr>
            <p:ph type="subTitle" idx="1"/>
          </p:nvPr>
        </p:nvSpPr>
        <p:spPr>
          <a:xfrm>
            <a:off x="491613" y="1844567"/>
            <a:ext cx="11208774" cy="895754"/>
          </a:xfrm>
        </p:spPr>
        <p:txBody>
          <a:bodyPr>
            <a:noAutofit/>
          </a:bodyPr>
          <a:lstStyle/>
          <a:p>
            <a:pPr algn="ctr"/>
            <a:r>
              <a:rPr lang="en-US" sz="7200" b="1">
                <a:solidFill>
                  <a:schemeClr val="bg2"/>
                </a:solidFill>
              </a:rPr>
              <a:t>Sorting Soil</a:t>
            </a:r>
            <a:endParaRPr lang="en-US" sz="7200" b="1" dirty="0">
              <a:solidFill>
                <a:schemeClr val="bg2"/>
              </a:solidFill>
            </a:endParaRPr>
          </a:p>
        </p:txBody>
      </p:sp>
      <p:pic>
        <p:nvPicPr>
          <p:cNvPr id="19" name="Picture 18">
            <a:extLst>
              <a:ext uri="{FF2B5EF4-FFF2-40B4-BE49-F238E27FC236}">
                <a16:creationId xmlns:a16="http://schemas.microsoft.com/office/drawing/2014/main" id="{1E288597-729E-4B87-986D-5736B61199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2503" y="5146744"/>
            <a:ext cx="3706224" cy="895754"/>
          </a:xfrm>
          <a:prstGeom prst="rect">
            <a:avLst/>
          </a:prstGeom>
        </p:spPr>
      </p:pic>
      <p:sp>
        <p:nvSpPr>
          <p:cNvPr id="4" name="TextBox 3">
            <a:extLst>
              <a:ext uri="{FF2B5EF4-FFF2-40B4-BE49-F238E27FC236}">
                <a16:creationId xmlns:a16="http://schemas.microsoft.com/office/drawing/2014/main" id="{76A3F35F-72FC-480A-8D41-94EDF7662D1E}"/>
              </a:ext>
            </a:extLst>
          </p:cNvPr>
          <p:cNvSpPr txBox="1"/>
          <p:nvPr/>
        </p:nvSpPr>
        <p:spPr>
          <a:xfrm>
            <a:off x="491613" y="3104192"/>
            <a:ext cx="11208773" cy="1354217"/>
          </a:xfrm>
          <a:prstGeom prst="rect">
            <a:avLst/>
          </a:prstGeom>
          <a:noFill/>
        </p:spPr>
        <p:txBody>
          <a:bodyPr wrap="square" rtlCol="0">
            <a:spAutoFit/>
          </a:bodyPr>
          <a:lstStyle/>
          <a:p>
            <a:pPr algn="ctr"/>
            <a:r>
              <a:rPr lang="en-US" sz="3200" dirty="0">
                <a:solidFill>
                  <a:schemeClr val="bg1"/>
                </a:solidFill>
              </a:rPr>
              <a:t>Name</a:t>
            </a:r>
          </a:p>
          <a:p>
            <a:pPr algn="ctr"/>
            <a:r>
              <a:rPr lang="en-US" sz="3200" dirty="0">
                <a:solidFill>
                  <a:schemeClr val="bg1"/>
                </a:solidFill>
              </a:rPr>
              <a:t>Date</a:t>
            </a:r>
          </a:p>
          <a:p>
            <a:endParaRPr lang="en-US" dirty="0"/>
          </a:p>
        </p:txBody>
      </p:sp>
    </p:spTree>
    <p:extLst>
      <p:ext uri="{BB962C8B-B14F-4D97-AF65-F5344CB8AC3E}">
        <p14:creationId xmlns:p14="http://schemas.microsoft.com/office/powerpoint/2010/main" val="2407479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alpha val="78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4D99941-E2CB-4370-BC09-263700F15683}"/>
              </a:ext>
            </a:extLst>
          </p:cNvPr>
          <p:cNvSpPr>
            <a:spLocks noGrp="1"/>
          </p:cNvSpPr>
          <p:nvPr>
            <p:ph type="subTitle" idx="1"/>
          </p:nvPr>
        </p:nvSpPr>
        <p:spPr>
          <a:xfrm>
            <a:off x="491613" y="2363041"/>
            <a:ext cx="11208774" cy="895754"/>
          </a:xfrm>
        </p:spPr>
        <p:txBody>
          <a:bodyPr>
            <a:noAutofit/>
          </a:bodyPr>
          <a:lstStyle/>
          <a:p>
            <a:pPr algn="ctr"/>
            <a:r>
              <a:rPr lang="en-US" sz="7200" b="1" dirty="0" err="1">
                <a:solidFill>
                  <a:schemeClr val="bg2"/>
                </a:solidFill>
              </a:rPr>
              <a:t>QUEStionS</a:t>
            </a:r>
            <a:r>
              <a:rPr lang="en-US" sz="7200" b="1" dirty="0">
                <a:solidFill>
                  <a:schemeClr val="bg2"/>
                </a:solidFill>
              </a:rPr>
              <a:t>?</a:t>
            </a:r>
          </a:p>
        </p:txBody>
      </p:sp>
      <p:pic>
        <p:nvPicPr>
          <p:cNvPr id="19" name="Picture 18">
            <a:extLst>
              <a:ext uri="{FF2B5EF4-FFF2-40B4-BE49-F238E27FC236}">
                <a16:creationId xmlns:a16="http://schemas.microsoft.com/office/drawing/2014/main" id="{1E288597-729E-4B87-986D-5736B61199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2503" y="5146744"/>
            <a:ext cx="3706224" cy="895754"/>
          </a:xfrm>
          <a:prstGeom prst="rect">
            <a:avLst/>
          </a:prstGeom>
        </p:spPr>
      </p:pic>
    </p:spTree>
    <p:extLst>
      <p:ext uri="{BB962C8B-B14F-4D97-AF65-F5344CB8AC3E}">
        <p14:creationId xmlns:p14="http://schemas.microsoft.com/office/powerpoint/2010/main" val="2511910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Rectangle 12">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3AE385E-814E-4048-9504-B467CAA4655E}"/>
              </a:ext>
            </a:extLst>
          </p:cNvPr>
          <p:cNvSpPr>
            <a:spLocks noGrp="1"/>
          </p:cNvSpPr>
          <p:nvPr>
            <p:ph type="title"/>
          </p:nvPr>
        </p:nvSpPr>
        <p:spPr>
          <a:xfrm>
            <a:off x="8382054" y="1450411"/>
            <a:ext cx="3161016" cy="966019"/>
          </a:xfrm>
        </p:spPr>
        <p:txBody>
          <a:bodyPr vert="horz" lIns="91440" tIns="45720" rIns="91440" bIns="45720" rtlCol="0" anchor="b">
            <a:normAutofit/>
          </a:bodyPr>
          <a:lstStyle/>
          <a:p>
            <a:r>
              <a:rPr lang="en-US" sz="5400" b="0" i="0" kern="1200" dirty="0">
                <a:solidFill>
                  <a:srgbClr val="EBEBEB"/>
                </a:solidFill>
                <a:latin typeface="+mj-lt"/>
                <a:ea typeface="+mj-ea"/>
                <a:cs typeface="+mj-cs"/>
              </a:rPr>
              <a:t>About Me</a:t>
            </a:r>
          </a:p>
        </p:txBody>
      </p:sp>
      <p:grpSp>
        <p:nvGrpSpPr>
          <p:cNvPr id="15" name="Group 14">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16" name="Rectangle 15">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4" name="Picture 3">
            <a:extLst>
              <a:ext uri="{FF2B5EF4-FFF2-40B4-BE49-F238E27FC236}">
                <a16:creationId xmlns:a16="http://schemas.microsoft.com/office/drawing/2014/main" id="{CE0E89F4-2BAB-4520-918C-0EF23F2A0A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53" y="5488964"/>
            <a:ext cx="3161017" cy="766548"/>
          </a:xfrm>
          <a:prstGeom prst="rect">
            <a:avLst/>
          </a:prstGeom>
        </p:spPr>
      </p:pic>
      <p:sp>
        <p:nvSpPr>
          <p:cNvPr id="6" name="Content Placeholder 5">
            <a:extLst>
              <a:ext uri="{FF2B5EF4-FFF2-40B4-BE49-F238E27FC236}">
                <a16:creationId xmlns:a16="http://schemas.microsoft.com/office/drawing/2014/main" id="{E12ECD02-65F7-49AE-8F5F-16619B61A00E}"/>
              </a:ext>
            </a:extLst>
          </p:cNvPr>
          <p:cNvSpPr>
            <a:spLocks noGrp="1"/>
          </p:cNvSpPr>
          <p:nvPr>
            <p:ph idx="1"/>
          </p:nvPr>
        </p:nvSpPr>
        <p:spPr>
          <a:xfrm>
            <a:off x="624401" y="675194"/>
            <a:ext cx="7324596" cy="5580317"/>
          </a:xfrm>
        </p:spPr>
        <p:txBody>
          <a:bodyPr>
            <a:normAutofit/>
          </a:bodyPr>
          <a:lstStyle/>
          <a:p>
            <a:pPr>
              <a:buFont typeface="Franklin Gothic Book" panose="020B0503020102020204" pitchFamily="34" charset="0"/>
              <a:buChar char="►"/>
            </a:pPr>
            <a:r>
              <a:rPr lang="en-US" sz="4000" dirty="0"/>
              <a:t>Where I work</a:t>
            </a:r>
          </a:p>
          <a:p>
            <a:pPr>
              <a:buFont typeface="Franklin Gothic Book" panose="020B0503020102020204" pitchFamily="34" charset="0"/>
              <a:buChar char="►"/>
            </a:pPr>
            <a:r>
              <a:rPr lang="en-US" sz="4000" dirty="0"/>
              <a:t>Job title</a:t>
            </a:r>
          </a:p>
          <a:p>
            <a:pPr>
              <a:buFont typeface="Franklin Gothic Book" panose="020B0503020102020204" pitchFamily="34" charset="0"/>
              <a:buChar char="►"/>
            </a:pPr>
            <a:r>
              <a:rPr lang="en-US" sz="4000" dirty="0"/>
              <a:t>A little about me</a:t>
            </a:r>
          </a:p>
        </p:txBody>
      </p:sp>
    </p:spTree>
    <p:extLst>
      <p:ext uri="{BB962C8B-B14F-4D97-AF65-F5344CB8AC3E}">
        <p14:creationId xmlns:p14="http://schemas.microsoft.com/office/powerpoint/2010/main" val="2768376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88DD50E-1D2D-48C6-A470-79FB7F337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4F78DAAE-B0C3-49A3-8AB1-AD2FF0E36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dirty="0"/>
          </a:p>
        </p:txBody>
      </p:sp>
      <p:sp>
        <p:nvSpPr>
          <p:cNvPr id="13" name="Rectangle 12">
            <a:extLst>
              <a:ext uri="{FF2B5EF4-FFF2-40B4-BE49-F238E27FC236}">
                <a16:creationId xmlns:a16="http://schemas.microsoft.com/office/drawing/2014/main" id="{F6A8A81D-3338-4B0F-A26F-A3D259D27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801794"/>
            <a:ext cx="11000237" cy="5248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155665-7CE2-4939-AE5E-020DC1D20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5AA5292C-1936-4DA0-A968-CEDBD6BC1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3919" y="5762002"/>
            <a:ext cx="3769784" cy="914174"/>
          </a:xfrm>
          <a:prstGeom prst="rect">
            <a:avLst/>
          </a:prstGeom>
        </p:spPr>
      </p:pic>
      <p:pic>
        <p:nvPicPr>
          <p:cNvPr id="5" name="Picture 4" descr="A picture containing snow, food, cake, covered&#10;&#10;Description automatically generated">
            <a:extLst>
              <a:ext uri="{FF2B5EF4-FFF2-40B4-BE49-F238E27FC236}">
                <a16:creationId xmlns:a16="http://schemas.microsoft.com/office/drawing/2014/main" id="{7D3BACCF-2A63-483E-BF93-68345ED44E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8053" y="801794"/>
            <a:ext cx="7875893" cy="5248266"/>
          </a:xfrm>
          <a:prstGeom prst="rect">
            <a:avLst/>
          </a:prstGeom>
        </p:spPr>
      </p:pic>
    </p:spTree>
    <p:extLst>
      <p:ext uri="{BB962C8B-B14F-4D97-AF65-F5344CB8AC3E}">
        <p14:creationId xmlns:p14="http://schemas.microsoft.com/office/powerpoint/2010/main" val="1685344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Title 1"/>
          <p:cNvSpPr>
            <a:spLocks noGrp="1"/>
          </p:cNvSpPr>
          <p:nvPr>
            <p:ph type="title"/>
          </p:nvPr>
        </p:nvSpPr>
        <p:spPr bwMode="gray">
          <a:xfrm>
            <a:off x="1154955" y="1295400"/>
            <a:ext cx="2793158" cy="1600200"/>
          </a:xfrm>
          <a:prstGeom prst="rect">
            <a:avLst/>
          </a:prstGeom>
        </p:spPr>
        <p:txBody>
          <a:bodyPr anchor="b">
            <a:normAutofit/>
          </a:bodyPr>
          <a:lstStyle/>
          <a:p>
            <a:r>
              <a:rPr lang="en-US" altLang="en-US"/>
              <a:t>What is Organic Material?</a:t>
            </a:r>
          </a:p>
        </p:txBody>
      </p:sp>
      <p:sp>
        <p:nvSpPr>
          <p:cNvPr id="36867" name="Content Placeholder 2"/>
          <p:cNvSpPr>
            <a:spLocks noGrp="1"/>
          </p:cNvSpPr>
          <p:nvPr>
            <p:ph type="body" sz="half" idx="2"/>
          </p:nvPr>
        </p:nvSpPr>
        <p:spPr bwMode="gray">
          <a:xfrm>
            <a:off x="1154954" y="3129280"/>
            <a:ext cx="2793158" cy="2895599"/>
          </a:xfrm>
          <a:prstGeom prst="rect">
            <a:avLst/>
          </a:prstGeom>
        </p:spPr>
        <p:txBody>
          <a:bodyPr>
            <a:normAutofit/>
          </a:bodyPr>
          <a:lstStyle/>
          <a:p>
            <a:r>
              <a:rPr lang="en-US" altLang="en-US"/>
              <a:t>Material from living or once living organisms.</a:t>
            </a:r>
          </a:p>
          <a:p>
            <a:r>
              <a:rPr lang="en-US" altLang="en-US"/>
              <a:t>Dead plant material, worms or decomposing insects</a:t>
            </a:r>
          </a:p>
          <a:p>
            <a:endParaRPr lang="en-US" altLang="en-US"/>
          </a:p>
        </p:txBody>
      </p:sp>
      <p:pic>
        <p:nvPicPr>
          <p:cNvPr id="3" name="Picture 2" descr="A picture containing food, table, white, plate&#10;&#10;Description automatically generated">
            <a:extLst>
              <a:ext uri="{FF2B5EF4-FFF2-40B4-BE49-F238E27FC236}">
                <a16:creationId xmlns:a16="http://schemas.microsoft.com/office/drawing/2014/main" id="{0869C639-97E2-4D02-81EB-4BD78F582A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3394" y="773083"/>
            <a:ext cx="4013002" cy="5311833"/>
          </a:xfrm>
          <a:prstGeom prst="rect">
            <a:avLst/>
          </a:prstGeom>
        </p:spPr>
      </p:pic>
    </p:spTree>
    <p:extLst>
      <p:ext uri="{BB962C8B-B14F-4D97-AF65-F5344CB8AC3E}">
        <p14:creationId xmlns:p14="http://schemas.microsoft.com/office/powerpoint/2010/main" val="1968134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Title 1"/>
          <p:cNvSpPr>
            <a:spLocks noGrp="1"/>
          </p:cNvSpPr>
          <p:nvPr>
            <p:ph type="title"/>
          </p:nvPr>
        </p:nvSpPr>
        <p:spPr bwMode="gray">
          <a:xfrm>
            <a:off x="1154954" y="973668"/>
            <a:ext cx="8761413" cy="706964"/>
          </a:xfrm>
          <a:prstGeom prst="rect">
            <a:avLst/>
          </a:prstGeom>
        </p:spPr>
        <p:txBody>
          <a:bodyPr anchor="ctr">
            <a:normAutofit/>
          </a:bodyPr>
          <a:lstStyle/>
          <a:p>
            <a:r>
              <a:rPr lang="en-US" altLang="en-US"/>
              <a:t>What is Inorganic Material?</a:t>
            </a:r>
          </a:p>
        </p:txBody>
      </p:sp>
      <p:sp>
        <p:nvSpPr>
          <p:cNvPr id="36867" name="Content Placeholder 2"/>
          <p:cNvSpPr>
            <a:spLocks noGrp="1"/>
          </p:cNvSpPr>
          <p:nvPr>
            <p:ph sz="half" idx="1"/>
          </p:nvPr>
        </p:nvSpPr>
        <p:spPr>
          <a:xfrm>
            <a:off x="1154954" y="2603500"/>
            <a:ext cx="4825158" cy="3416301"/>
          </a:xfrm>
          <a:prstGeom prst="rect">
            <a:avLst/>
          </a:prstGeom>
        </p:spPr>
        <p:txBody>
          <a:bodyPr>
            <a:normAutofit/>
          </a:bodyPr>
          <a:lstStyle/>
          <a:p>
            <a:r>
              <a:rPr lang="en-US" altLang="en-US"/>
              <a:t>Non-Living materials</a:t>
            </a:r>
          </a:p>
          <a:p>
            <a:r>
              <a:rPr lang="en-US" altLang="en-US"/>
              <a:t>Clay, rocks or sand</a:t>
            </a:r>
          </a:p>
          <a:p>
            <a:endParaRPr lang="en-US" altLang="en-US"/>
          </a:p>
        </p:txBody>
      </p:sp>
      <p:pic>
        <p:nvPicPr>
          <p:cNvPr id="3" name="Picture 2" descr="A picture containing white, plate, food, sitting&#10;&#10;Description automatically generated">
            <a:extLst>
              <a:ext uri="{FF2B5EF4-FFF2-40B4-BE49-F238E27FC236}">
                <a16:creationId xmlns:a16="http://schemas.microsoft.com/office/drawing/2014/main" id="{93800269-A3FF-4A9B-9BF9-9072E5D242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0112" y="2387369"/>
            <a:ext cx="3354336" cy="4204853"/>
          </a:xfrm>
          <a:prstGeom prst="rect">
            <a:avLst/>
          </a:prstGeom>
        </p:spPr>
      </p:pic>
    </p:spTree>
    <p:extLst>
      <p:ext uri="{BB962C8B-B14F-4D97-AF65-F5344CB8AC3E}">
        <p14:creationId xmlns:p14="http://schemas.microsoft.com/office/powerpoint/2010/main" val="3371704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4" name="Picture 3" descr="A picture containing text, map&#10;&#10;Description automatically generated">
            <a:extLst>
              <a:ext uri="{FF2B5EF4-FFF2-40B4-BE49-F238E27FC236}">
                <a16:creationId xmlns:a16="http://schemas.microsoft.com/office/drawing/2014/main" id="{5426EB12-1103-4261-B4A6-ED38B877FA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1000" y="169936"/>
            <a:ext cx="5109999" cy="6518127"/>
          </a:xfrm>
          <a:prstGeom prst="rect">
            <a:avLst/>
          </a:prstGeom>
        </p:spPr>
      </p:pic>
    </p:spTree>
    <p:extLst>
      <p:ext uri="{BB962C8B-B14F-4D97-AF65-F5344CB8AC3E}">
        <p14:creationId xmlns:p14="http://schemas.microsoft.com/office/powerpoint/2010/main" val="2289197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text on a white background&#10;&#10;Description automatically generated">
            <a:extLst>
              <a:ext uri="{FF2B5EF4-FFF2-40B4-BE49-F238E27FC236}">
                <a16:creationId xmlns:a16="http://schemas.microsoft.com/office/drawing/2014/main" id="{99CE8B09-9502-4336-9A37-073CB88BFE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720" y="1122218"/>
            <a:ext cx="3625879" cy="4613564"/>
          </a:xfrm>
          <a:prstGeom prst="rect">
            <a:avLst/>
          </a:prstGeom>
        </p:spPr>
      </p:pic>
      <p:pic>
        <p:nvPicPr>
          <p:cNvPr id="10" name="Picture 9" descr="A close up of a map&#10;&#10;Description automatically generated">
            <a:extLst>
              <a:ext uri="{FF2B5EF4-FFF2-40B4-BE49-F238E27FC236}">
                <a16:creationId xmlns:a16="http://schemas.microsoft.com/office/drawing/2014/main" id="{E3E5E59D-E6BE-4DF8-A8F8-E7F09C44B5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9119" y="1122218"/>
            <a:ext cx="3625879" cy="4613564"/>
          </a:xfrm>
          <a:prstGeom prst="rect">
            <a:avLst/>
          </a:prstGeom>
        </p:spPr>
      </p:pic>
      <p:pic>
        <p:nvPicPr>
          <p:cNvPr id="12" name="Picture 11" descr="A close up of a map&#10;&#10;Description automatically generated">
            <a:extLst>
              <a:ext uri="{FF2B5EF4-FFF2-40B4-BE49-F238E27FC236}">
                <a16:creationId xmlns:a16="http://schemas.microsoft.com/office/drawing/2014/main" id="{A354B3EF-2314-4E1D-90CC-8EDC79AF5A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97519" y="1122219"/>
            <a:ext cx="3453761" cy="4613563"/>
          </a:xfrm>
          <a:prstGeom prst="rect">
            <a:avLst/>
          </a:prstGeom>
        </p:spPr>
      </p:pic>
    </p:spTree>
    <p:extLst>
      <p:ext uri="{BB962C8B-B14F-4D97-AF65-F5344CB8AC3E}">
        <p14:creationId xmlns:p14="http://schemas.microsoft.com/office/powerpoint/2010/main" val="1769612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necklace&#10;&#10;Description generated with high confidence">
            <a:extLst>
              <a:ext uri="{FF2B5EF4-FFF2-40B4-BE49-F238E27FC236}">
                <a16:creationId xmlns:a16="http://schemas.microsoft.com/office/drawing/2014/main" id="{DD1329E6-851E-42AD-B7AB-3B81F6766F7F}"/>
              </a:ext>
            </a:extLst>
          </p:cNvPr>
          <p:cNvPicPr>
            <a:picLocks noChangeAspect="1"/>
          </p:cNvPicPr>
          <p:nvPr/>
        </p:nvPicPr>
        <p:blipFill rotWithShape="1">
          <a:blip r:embed="rId3">
            <a:extLst>
              <a:ext uri="{28A0092B-C50C-407E-A947-70E740481C1C}">
                <a14:useLocalDpi xmlns:a14="http://schemas.microsoft.com/office/drawing/2010/main" val="0"/>
              </a:ext>
            </a:extLst>
          </a:blip>
          <a:srcRect l="464" t="-1" r="1878" b="20448"/>
          <a:stretch/>
        </p:blipFill>
        <p:spPr>
          <a:xfrm>
            <a:off x="274845" y="503947"/>
            <a:ext cx="5063183" cy="2856612"/>
          </a:xfrm>
          <a:prstGeom prst="rect">
            <a:avLst/>
          </a:prstGeom>
        </p:spPr>
      </p:pic>
      <p:pic>
        <p:nvPicPr>
          <p:cNvPr id="4" name="Picture 3" descr="phosphorous (small)">
            <a:extLst>
              <a:ext uri="{FF2B5EF4-FFF2-40B4-BE49-F238E27FC236}">
                <a16:creationId xmlns:a16="http://schemas.microsoft.com/office/drawing/2014/main" id="{087888CA-4911-4716-B31A-7BC21BD63103}"/>
              </a:ext>
            </a:extLst>
          </p:cNvPr>
          <p:cNvPicPr>
            <a:picLocks noChangeAspect="1" noChangeArrowheads="1"/>
          </p:cNvPicPr>
          <p:nvPr/>
        </p:nvPicPr>
        <p:blipFill rotWithShape="1">
          <a:blip r:embed="rId4" cstate="print"/>
          <a:srcRect l="-446" t="-85" r="-446" b="34764"/>
          <a:stretch/>
        </p:blipFill>
        <p:spPr bwMode="auto">
          <a:xfrm>
            <a:off x="4087446" y="3006616"/>
            <a:ext cx="4017107" cy="3200400"/>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pic>
        <p:nvPicPr>
          <p:cNvPr id="5" name="Picture 4" descr="A picture containing fruit&#10;&#10;Description generated with high confidence">
            <a:extLst>
              <a:ext uri="{FF2B5EF4-FFF2-40B4-BE49-F238E27FC236}">
                <a16:creationId xmlns:a16="http://schemas.microsoft.com/office/drawing/2014/main" id="{922656D0-EA5C-4C86-88C4-30383CAE8543}"/>
              </a:ext>
            </a:extLst>
          </p:cNvPr>
          <p:cNvPicPr>
            <a:picLocks noChangeAspect="1"/>
          </p:cNvPicPr>
          <p:nvPr/>
        </p:nvPicPr>
        <p:blipFill rotWithShape="1">
          <a:blip r:embed="rId5">
            <a:extLst>
              <a:ext uri="{28A0092B-C50C-407E-A947-70E740481C1C}">
                <a14:useLocalDpi xmlns:a14="http://schemas.microsoft.com/office/drawing/2010/main" val="0"/>
              </a:ext>
            </a:extLst>
          </a:blip>
          <a:srcRect l="7831" r="5241" b="26377"/>
          <a:stretch/>
        </p:blipFill>
        <p:spPr>
          <a:xfrm>
            <a:off x="7664335" y="1255271"/>
            <a:ext cx="4252820" cy="2856612"/>
          </a:xfrm>
          <a:prstGeom prst="rect">
            <a:avLst/>
          </a:prstGeom>
        </p:spPr>
      </p:pic>
      <p:sp>
        <p:nvSpPr>
          <p:cNvPr id="2" name="TextBox 1">
            <a:extLst>
              <a:ext uri="{FF2B5EF4-FFF2-40B4-BE49-F238E27FC236}">
                <a16:creationId xmlns:a16="http://schemas.microsoft.com/office/drawing/2014/main" id="{DA0CD4EB-FAAD-4312-BC3A-A39A8F188D46}"/>
              </a:ext>
            </a:extLst>
          </p:cNvPr>
          <p:cNvSpPr txBox="1"/>
          <p:nvPr/>
        </p:nvSpPr>
        <p:spPr>
          <a:xfrm>
            <a:off x="532350" y="2652673"/>
            <a:ext cx="5063183" cy="707886"/>
          </a:xfrm>
          <a:prstGeom prst="rect">
            <a:avLst/>
          </a:prstGeom>
          <a:noFill/>
        </p:spPr>
        <p:txBody>
          <a:bodyPr wrap="square" rtlCol="0">
            <a:spAutoFit/>
          </a:bodyPr>
          <a:lstStyle/>
          <a:p>
            <a:r>
              <a:rPr lang="en-US" sz="4000" dirty="0">
                <a:solidFill>
                  <a:schemeClr val="accent1"/>
                </a:solidFill>
              </a:rPr>
              <a:t>Nitrogen</a:t>
            </a:r>
          </a:p>
        </p:txBody>
      </p:sp>
      <p:sp>
        <p:nvSpPr>
          <p:cNvPr id="10" name="TextBox 9">
            <a:extLst>
              <a:ext uri="{FF2B5EF4-FFF2-40B4-BE49-F238E27FC236}">
                <a16:creationId xmlns:a16="http://schemas.microsoft.com/office/drawing/2014/main" id="{35EB662A-463E-4F14-8F9D-E94E968A895D}"/>
              </a:ext>
            </a:extLst>
          </p:cNvPr>
          <p:cNvSpPr txBox="1"/>
          <p:nvPr/>
        </p:nvSpPr>
        <p:spPr>
          <a:xfrm>
            <a:off x="3969590" y="2789556"/>
            <a:ext cx="5063183" cy="707886"/>
          </a:xfrm>
          <a:prstGeom prst="rect">
            <a:avLst/>
          </a:prstGeom>
          <a:noFill/>
        </p:spPr>
        <p:txBody>
          <a:bodyPr wrap="square" rtlCol="0">
            <a:spAutoFit/>
          </a:bodyPr>
          <a:lstStyle/>
          <a:p>
            <a:r>
              <a:rPr lang="en-US" sz="4000" dirty="0">
                <a:solidFill>
                  <a:schemeClr val="accent1"/>
                </a:solidFill>
              </a:rPr>
              <a:t>Phosphorus</a:t>
            </a:r>
          </a:p>
        </p:txBody>
      </p:sp>
      <p:sp>
        <p:nvSpPr>
          <p:cNvPr id="11" name="TextBox 10">
            <a:extLst>
              <a:ext uri="{FF2B5EF4-FFF2-40B4-BE49-F238E27FC236}">
                <a16:creationId xmlns:a16="http://schemas.microsoft.com/office/drawing/2014/main" id="{DA7E6E2B-6BF0-4357-8512-259EB6C7E281}"/>
              </a:ext>
            </a:extLst>
          </p:cNvPr>
          <p:cNvSpPr txBox="1"/>
          <p:nvPr/>
        </p:nvSpPr>
        <p:spPr>
          <a:xfrm>
            <a:off x="7666918" y="720462"/>
            <a:ext cx="5063183" cy="707886"/>
          </a:xfrm>
          <a:prstGeom prst="rect">
            <a:avLst/>
          </a:prstGeom>
          <a:noFill/>
        </p:spPr>
        <p:txBody>
          <a:bodyPr wrap="square" rtlCol="0">
            <a:spAutoFit/>
          </a:bodyPr>
          <a:lstStyle/>
          <a:p>
            <a:r>
              <a:rPr lang="en-US" sz="4000" dirty="0">
                <a:solidFill>
                  <a:schemeClr val="accent1"/>
                </a:solidFill>
              </a:rPr>
              <a:t>Potassium</a:t>
            </a:r>
          </a:p>
        </p:txBody>
      </p:sp>
    </p:spTree>
    <p:extLst>
      <p:ext uri="{BB962C8B-B14F-4D97-AF65-F5344CB8AC3E}">
        <p14:creationId xmlns:p14="http://schemas.microsoft.com/office/powerpoint/2010/main" val="3646342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49EA5-F635-4811-97B5-57A0715947D5}"/>
              </a:ext>
            </a:extLst>
          </p:cNvPr>
          <p:cNvSpPr>
            <a:spLocks noGrp="1"/>
          </p:cNvSpPr>
          <p:nvPr>
            <p:ph type="title"/>
          </p:nvPr>
        </p:nvSpPr>
        <p:spPr>
          <a:xfrm>
            <a:off x="1128828" y="2085462"/>
            <a:ext cx="4351025" cy="2283824"/>
          </a:xfrm>
        </p:spPr>
        <p:txBody>
          <a:bodyPr/>
          <a:lstStyle/>
          <a:p>
            <a:r>
              <a:rPr lang="en-US" dirty="0"/>
              <a:t>Add some pictures of you doing your job/ the facility you work in. </a:t>
            </a:r>
          </a:p>
        </p:txBody>
      </p:sp>
      <p:sp>
        <p:nvSpPr>
          <p:cNvPr id="3" name="Text Placeholder 2">
            <a:extLst>
              <a:ext uri="{FF2B5EF4-FFF2-40B4-BE49-F238E27FC236}">
                <a16:creationId xmlns:a16="http://schemas.microsoft.com/office/drawing/2014/main" id="{C8802A93-65D2-4E4E-BBBD-5854BA6F7572}"/>
              </a:ext>
            </a:extLst>
          </p:cNvPr>
          <p:cNvSpPr>
            <a:spLocks noGrp="1"/>
          </p:cNvSpPr>
          <p:nvPr>
            <p:ph type="body" idx="1"/>
          </p:nvPr>
        </p:nvSpPr>
        <p:spPr>
          <a:xfrm>
            <a:off x="6912976" y="2189964"/>
            <a:ext cx="3757545" cy="2283824"/>
          </a:xfrm>
        </p:spPr>
        <p:txBody>
          <a:bodyPr/>
          <a:lstStyle/>
          <a:p>
            <a:endParaRPr lang="en-US" dirty="0">
              <a:solidFill>
                <a:schemeClr val="accent1"/>
              </a:solidFill>
            </a:endParaRPr>
          </a:p>
        </p:txBody>
      </p:sp>
      <p:pic>
        <p:nvPicPr>
          <p:cNvPr id="4" name="Picture 3">
            <a:extLst>
              <a:ext uri="{FF2B5EF4-FFF2-40B4-BE49-F238E27FC236}">
                <a16:creationId xmlns:a16="http://schemas.microsoft.com/office/drawing/2014/main" id="{B1E37582-9D94-4593-9639-70C93AA6AE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828" y="5257800"/>
            <a:ext cx="3884964" cy="938954"/>
          </a:xfrm>
          <a:prstGeom prst="rect">
            <a:avLst/>
          </a:prstGeom>
        </p:spPr>
      </p:pic>
    </p:spTree>
    <p:extLst>
      <p:ext uri="{BB962C8B-B14F-4D97-AF65-F5344CB8AC3E}">
        <p14:creationId xmlns:p14="http://schemas.microsoft.com/office/powerpoint/2010/main" val="6013894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Custom 4">
      <a:dk1>
        <a:srgbClr val="27421D"/>
      </a:dk1>
      <a:lt1>
        <a:sysClr val="window" lastClr="FFFFFF"/>
      </a:lt1>
      <a:dk2>
        <a:srgbClr val="003468"/>
      </a:dk2>
      <a:lt2>
        <a:srgbClr val="E7E6E6"/>
      </a:lt2>
      <a:accent1>
        <a:srgbClr val="650B36"/>
      </a:accent1>
      <a:accent2>
        <a:srgbClr val="27421D"/>
      </a:accent2>
      <a:accent3>
        <a:srgbClr val="A5A5A5"/>
      </a:accent3>
      <a:accent4>
        <a:srgbClr val="595959"/>
      </a:accent4>
      <a:accent5>
        <a:srgbClr val="FFF2CC"/>
      </a:accent5>
      <a:accent6>
        <a:srgbClr val="E2EFD9"/>
      </a:accent6>
      <a:hlink>
        <a:srgbClr val="EBDAE2"/>
      </a:hlink>
      <a:folHlink>
        <a:srgbClr val="833C0B"/>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ndustryToolKit-option1" id="{9F5E900E-7AD4-4FD1-B9DA-230F6A5AD9F2}" vid="{D280C509-4780-42BA-AF92-69E01A5A5C0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1726</TotalTime>
  <Words>723</Words>
  <Application>Microsoft Office PowerPoint</Application>
  <PresentationFormat>Widescreen</PresentationFormat>
  <Paragraphs>67</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Ion Boardroom</vt:lpstr>
      <vt:lpstr>PowerPoint Presentation</vt:lpstr>
      <vt:lpstr>About Me</vt:lpstr>
      <vt:lpstr>PowerPoint Presentation</vt:lpstr>
      <vt:lpstr>What is Organic Material?</vt:lpstr>
      <vt:lpstr>What is Inorganic Material?</vt:lpstr>
      <vt:lpstr>PowerPoint Presentation</vt:lpstr>
      <vt:lpstr>PowerPoint Presentation</vt:lpstr>
      <vt:lpstr>PowerPoint Presentation</vt:lpstr>
      <vt:lpstr>Add some pictures of you doing your job/ the facility you work in.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Bigge</dc:creator>
  <cp:lastModifiedBy>Melissa Bigge</cp:lastModifiedBy>
  <cp:revision>26</cp:revision>
  <dcterms:created xsi:type="dcterms:W3CDTF">2019-10-22T15:20:02Z</dcterms:created>
  <dcterms:modified xsi:type="dcterms:W3CDTF">2019-11-29T04:57:40Z</dcterms:modified>
</cp:coreProperties>
</file>